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5"/>
  </p:notesMasterIdLst>
  <p:sldIdLst>
    <p:sldId id="296" r:id="rId3"/>
    <p:sldId id="379" r:id="rId4"/>
  </p:sldIdLst>
  <p:sldSz cx="9906000" cy="6858000" type="A4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FF66"/>
    <a:srgbClr val="1D314E"/>
    <a:srgbClr val="003399"/>
    <a:srgbClr val="626138"/>
    <a:srgbClr val="5A5927"/>
    <a:srgbClr val="77EF77"/>
    <a:srgbClr val="E947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4604" autoAdjust="0"/>
  </p:normalViewPr>
  <p:slideViewPr>
    <p:cSldViewPr>
      <p:cViewPr varScale="1">
        <p:scale>
          <a:sx n="110" d="100"/>
          <a:sy n="110" d="100"/>
        </p:scale>
        <p:origin x="-1674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78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696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>
                <a:latin typeface="KoPub돋움체 Medium" pitchFamily="18" charset="-127"/>
                <a:ea typeface="KoPub돋움체 Medium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>
                <a:latin typeface="KoPub돋움체 Medium" pitchFamily="18" charset="-127"/>
                <a:ea typeface="KoPub돋움체 Medium" pitchFamily="18" charset="-127"/>
              </a:defRPr>
            </a:lvl1pPr>
          </a:lstStyle>
          <a:p>
            <a:fld id="{BB558266-C7B1-4B43-975F-834C9DB5E3C5}" type="datetimeFigureOut">
              <a:rPr lang="ko-KR" altLang="en-US" smtClean="0"/>
              <a:pPr/>
              <a:t>2016-03-29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696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latin typeface="KoPub돋움체 Medium" pitchFamily="18" charset="-127"/>
                <a:ea typeface="KoPub돋움체 Medium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>
                <a:latin typeface="KoPub돋움체 Medium" pitchFamily="18" charset="-127"/>
                <a:ea typeface="KoPub돋움체 Medium" pitchFamily="18" charset="-127"/>
              </a:defRPr>
            </a:lvl1pPr>
          </a:lstStyle>
          <a:p>
            <a:fld id="{03C155DF-3F20-49AE-9753-470F4DDE330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332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KoPub돋움체 Medium" pitchFamily="18" charset="-127"/>
        <a:ea typeface="KoPub돋움체 Medium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KoPub돋움체 Medium" pitchFamily="18" charset="-127"/>
        <a:ea typeface="KoPub돋움체 Medium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KoPub돋움체 Medium" pitchFamily="18" charset="-127"/>
        <a:ea typeface="KoPub돋움체 Medium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KoPub돋움체 Medium" pitchFamily="18" charset="-127"/>
        <a:ea typeface="KoPub돋움체 Medium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KoPub돋움체 Medium" pitchFamily="18" charset="-127"/>
        <a:ea typeface="KoPub돋움체 Medium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155DF-3F20-49AE-9753-470F4DDE3305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4252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3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부산항만공사 C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9523" y="188640"/>
            <a:ext cx="989062" cy="112165"/>
          </a:xfrm>
          <a:prstGeom prst="rect">
            <a:avLst/>
          </a:prstGeom>
        </p:spPr>
      </p:pic>
      <p:grpSp>
        <p:nvGrpSpPr>
          <p:cNvPr id="19" name="그룹 18"/>
          <p:cNvGrpSpPr/>
          <p:nvPr userDrawn="1"/>
        </p:nvGrpSpPr>
        <p:grpSpPr>
          <a:xfrm>
            <a:off x="-1" y="3933056"/>
            <a:ext cx="9906001" cy="1980000"/>
            <a:chOff x="-1" y="3933056"/>
            <a:chExt cx="9906001" cy="1980000"/>
          </a:xfrm>
        </p:grpSpPr>
        <p:grpSp>
          <p:nvGrpSpPr>
            <p:cNvPr id="20" name="그룹 12"/>
            <p:cNvGrpSpPr/>
            <p:nvPr userDrawn="1"/>
          </p:nvGrpSpPr>
          <p:grpSpPr>
            <a:xfrm>
              <a:off x="-1" y="3933056"/>
              <a:ext cx="9906001" cy="1980000"/>
              <a:chOff x="-1" y="4401328"/>
              <a:chExt cx="9906001" cy="1980000"/>
            </a:xfrm>
          </p:grpSpPr>
          <p:sp>
            <p:nvSpPr>
              <p:cNvPr id="22" name="직사각형 21"/>
              <p:cNvSpPr/>
              <p:nvPr/>
            </p:nvSpPr>
            <p:spPr>
              <a:xfrm>
                <a:off x="0" y="4401328"/>
                <a:ext cx="9906000" cy="1980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1000">
                    <a:schemeClr val="bg1">
                      <a:lumMod val="85000"/>
                    </a:schemeClr>
                  </a:gs>
                  <a:gs pos="7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돋움체 Medium" pitchFamily="18" charset="-127"/>
                  <a:ea typeface="KoPub돋움체 Medium" pitchFamily="18" charset="-127"/>
                </a:endParaRPr>
              </a:p>
            </p:txBody>
          </p:sp>
          <p:pic>
            <p:nvPicPr>
              <p:cNvPr id="23" name="Picture 3" descr="E:\01.현장사진\01.구축사진\부산국제금융센터(140721)\IMG_8944.JP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 r="1144"/>
              <a:stretch>
                <a:fillRect/>
              </a:stretch>
            </p:blipFill>
            <p:spPr bwMode="auto">
              <a:xfrm>
                <a:off x="7438575" y="4455328"/>
                <a:ext cx="2467425" cy="1872000"/>
              </a:xfrm>
              <a:prstGeom prst="rect">
                <a:avLst/>
              </a:prstGeom>
              <a:noFill/>
            </p:spPr>
          </p:pic>
          <p:pic>
            <p:nvPicPr>
              <p:cNvPr id="24" name="그림 33" descr="조감-2.jpg"/>
              <p:cNvPicPr>
                <a:picLocks noChangeAspect="1"/>
              </p:cNvPicPr>
              <p:nvPr/>
            </p:nvPicPr>
            <p:blipFill>
              <a:blip r:embed="rId4" cstate="print"/>
              <a:srcRect r="5645"/>
              <a:stretch>
                <a:fillRect/>
              </a:stretch>
            </p:blipFill>
            <p:spPr bwMode="auto">
              <a:xfrm>
                <a:off x="-1" y="4455224"/>
                <a:ext cx="2486026" cy="18722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그림 35"/>
              <p:cNvPicPr>
                <a:picLocks noChangeAspect="1"/>
              </p:cNvPicPr>
              <p:nvPr/>
            </p:nvPicPr>
            <p:blipFill>
              <a:blip r:embed="rId5" cstate="print"/>
              <a:srcRect l="2695" r="11163"/>
              <a:stretch>
                <a:fillRect/>
              </a:stretch>
            </p:blipFill>
            <p:spPr bwMode="auto">
              <a:xfrm>
                <a:off x="2533303" y="4455328"/>
                <a:ext cx="2410172" cy="1872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1" name="Picture 14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80" t="11598" r="23080" b="25186"/>
            <a:stretch>
              <a:fillRect/>
            </a:stretch>
          </p:blipFill>
          <p:spPr bwMode="auto">
            <a:xfrm>
              <a:off x="4952999" y="3986952"/>
              <a:ext cx="2485575" cy="1872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708688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 userDrawn="1"/>
        </p:nvGrpSpPr>
        <p:grpSpPr>
          <a:xfrm>
            <a:off x="445071" y="2165375"/>
            <a:ext cx="9003731" cy="615553"/>
            <a:chOff x="445071" y="1151259"/>
            <a:chExt cx="9003731" cy="615553"/>
          </a:xfrm>
        </p:grpSpPr>
        <p:sp>
          <p:nvSpPr>
            <p:cNvPr id="15" name="내용 개체 틀 2"/>
            <p:cNvSpPr txBox="1">
              <a:spLocks/>
            </p:cNvSpPr>
            <p:nvPr userDrawn="1"/>
          </p:nvSpPr>
          <p:spPr>
            <a:xfrm>
              <a:off x="445071" y="1151259"/>
              <a:ext cx="9003731" cy="615553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/>
            <a:p>
              <a:pPr lvl="0" algn="ctr" defTabSz="1167061" eaLnBrk="0" hangingPunct="0">
                <a:buClr>
                  <a:srgbClr val="2F91B3"/>
                </a:buClr>
                <a:buSzPct val="100000"/>
                <a:defRPr/>
              </a:pPr>
              <a:r>
                <a:rPr lang="en-US" altLang="ko-KR" sz="4000" kern="0" spc="300" dirty="0" smtClean="0">
                  <a:ln w="38100">
                    <a:solidFill>
                      <a:schemeClr val="bg1"/>
                    </a:solidFill>
                  </a:ln>
                  <a:solidFill>
                    <a:srgbClr val="0F407B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oPub돋움체 Bold" pitchFamily="18" charset="-127"/>
                  <a:ea typeface="KoPub돋움체 Bold" pitchFamily="18" charset="-127"/>
                  <a:cs typeface="Arial" charset="0"/>
                </a:rPr>
                <a:t>THANK YOU</a:t>
              </a:r>
            </a:p>
          </p:txBody>
        </p:sp>
        <p:sp>
          <p:nvSpPr>
            <p:cNvPr id="16" name="내용 개체 틀 2"/>
            <p:cNvSpPr txBox="1">
              <a:spLocks/>
            </p:cNvSpPr>
            <p:nvPr userDrawn="1"/>
          </p:nvSpPr>
          <p:spPr>
            <a:xfrm>
              <a:off x="445071" y="1151259"/>
              <a:ext cx="9003731" cy="615553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/>
            <a:p>
              <a:pPr lvl="0" algn="ctr" defTabSz="1167061" eaLnBrk="0" hangingPunct="0">
                <a:buClr>
                  <a:srgbClr val="2F91B3"/>
                </a:buClr>
                <a:buSzPct val="100000"/>
                <a:defRPr/>
              </a:pPr>
              <a:r>
                <a:rPr lang="en-US" altLang="ko-KR" sz="4000" kern="0" spc="3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gradFill flip="none" rotWithShape="1">
                    <a:gsLst>
                      <a:gs pos="0">
                        <a:schemeClr val="accent1">
                          <a:lumMod val="5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5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50000"/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KoPub돋움체 Bold" pitchFamily="18" charset="-127"/>
                  <a:ea typeface="KoPub돋움체 Bold" pitchFamily="18" charset="-127"/>
                  <a:cs typeface="Arial" charset="0"/>
                </a:rPr>
                <a:t>THANK YOU</a:t>
              </a:r>
              <a:endParaRPr lang="ko-KR" altLang="en-US" sz="4000" kern="0" spc="300" dirty="0" smtClean="0">
                <a:ln>
                  <a:solidFill>
                    <a:schemeClr val="bg1">
                      <a:alpha val="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KoPub돋움체 Bold" pitchFamily="18" charset="-127"/>
                <a:ea typeface="KoPub돋움체 Bold" pitchFamily="18" charset="-127"/>
                <a:cs typeface="Arial" charset="0"/>
              </a:endParaRPr>
            </a:p>
          </p:txBody>
        </p:sp>
      </p:grpSp>
      <p:grpSp>
        <p:nvGrpSpPr>
          <p:cNvPr id="17" name="그룹 16"/>
          <p:cNvGrpSpPr/>
          <p:nvPr userDrawn="1"/>
        </p:nvGrpSpPr>
        <p:grpSpPr>
          <a:xfrm>
            <a:off x="4078135" y="3000253"/>
            <a:ext cx="2489923" cy="374648"/>
            <a:chOff x="3958502" y="6240613"/>
            <a:chExt cx="2489923" cy="374648"/>
          </a:xfrm>
        </p:grpSpPr>
        <p:grpSp>
          <p:nvGrpSpPr>
            <p:cNvPr id="19" name="그룹 34"/>
            <p:cNvGrpSpPr/>
            <p:nvPr userDrawn="1"/>
          </p:nvGrpSpPr>
          <p:grpSpPr>
            <a:xfrm>
              <a:off x="3958502" y="6240613"/>
              <a:ext cx="2489923" cy="374648"/>
              <a:chOff x="1352600" y="6225223"/>
              <a:chExt cx="3384376" cy="410651"/>
            </a:xfrm>
          </p:grpSpPr>
          <p:sp>
            <p:nvSpPr>
              <p:cNvPr id="21" name="WordArt 19"/>
              <p:cNvSpPr>
                <a:spLocks noChangeArrowheads="1" noChangeShapeType="1" noTextEdit="1"/>
              </p:cNvSpPr>
              <p:nvPr userDrawn="1"/>
            </p:nvSpPr>
            <p:spPr bwMode="auto">
              <a:xfrm>
                <a:off x="1352600" y="6225223"/>
                <a:ext cx="3384376" cy="241830"/>
              </a:xfrm>
              <a:prstGeom prst="rect">
                <a:avLst/>
              </a:prstGeom>
              <a:effectLst/>
            </p:spPr>
            <p:txBody>
              <a:bodyPr wrap="none" fromWordArt="1" anchor="ctr"/>
              <a:lstStyle/>
              <a:p>
                <a:pPr algn="l">
                  <a:spcBef>
                    <a:spcPts val="300"/>
                  </a:spcBef>
                </a:pPr>
                <a:r>
                  <a:rPr lang="ko-KR" altLang="en-US" sz="800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oPub돋움체 Medium" pitchFamily="18" charset="-127"/>
                    <a:ea typeface="KoPub돋움체 Medium" pitchFamily="18" charset="-127"/>
                  </a:rPr>
                  <a:t>서울시 성동구 용답동 자동차시장 </a:t>
                </a:r>
                <a:r>
                  <a:rPr lang="en-US" altLang="ko-KR" sz="800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oPub돋움체 Medium" pitchFamily="18" charset="-127"/>
                    <a:ea typeface="KoPub돋움체 Medium" pitchFamily="18" charset="-127"/>
                  </a:rPr>
                  <a:t>1</a:t>
                </a:r>
                <a:r>
                  <a:rPr lang="ko-KR" altLang="en-US" sz="800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oPub돋움체 Medium" pitchFamily="18" charset="-127"/>
                    <a:ea typeface="KoPub돋움체 Medium" pitchFamily="18" charset="-127"/>
                  </a:rPr>
                  <a:t>길 </a:t>
                </a:r>
                <a:r>
                  <a:rPr lang="en-US" altLang="ko-KR" sz="800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oPub돋움체 Medium" pitchFamily="18" charset="-127"/>
                    <a:ea typeface="KoPub돋움체 Medium" pitchFamily="18" charset="-127"/>
                  </a:rPr>
                  <a:t>18 105</a:t>
                </a:r>
                <a:r>
                  <a:rPr lang="ko-KR" altLang="en-US" sz="800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oPub돋움체 Medium" pitchFamily="18" charset="-127"/>
                    <a:ea typeface="KoPub돋움체 Medium" pitchFamily="18" charset="-127"/>
                  </a:rPr>
                  <a:t>호</a:t>
                </a:r>
              </a:p>
            </p:txBody>
          </p:sp>
          <p:sp>
            <p:nvSpPr>
              <p:cNvPr id="22" name="WordArt 19"/>
              <p:cNvSpPr>
                <a:spLocks noChangeArrowheads="1" noChangeShapeType="1" noTextEdit="1"/>
              </p:cNvSpPr>
              <p:nvPr userDrawn="1"/>
            </p:nvSpPr>
            <p:spPr bwMode="auto">
              <a:xfrm>
                <a:off x="1352600" y="6394044"/>
                <a:ext cx="3384376" cy="241830"/>
              </a:xfrm>
              <a:prstGeom prst="rect">
                <a:avLst/>
              </a:prstGeom>
              <a:effectLst/>
            </p:spPr>
            <p:txBody>
              <a:bodyPr wrap="none" fromWordArt="1" anchor="ctr"/>
              <a:lstStyle/>
              <a:p>
                <a:pPr algn="l">
                  <a:spcBef>
                    <a:spcPts val="300"/>
                  </a:spcBef>
                </a:pPr>
                <a:r>
                  <a:rPr lang="en-US" altLang="ko-KR" sz="800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oPub돋움체 Medium" pitchFamily="18" charset="-127"/>
                    <a:ea typeface="KoPub돋움체 Medium" pitchFamily="18" charset="-127"/>
                  </a:rPr>
                  <a:t>TEL: 02-2243-4011        FAX: 02-2243-4015</a:t>
                </a:r>
                <a:endParaRPr lang="ko-KR" altLang="en-US" sz="8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endParaRPr>
              </a:p>
            </p:txBody>
          </p:sp>
        </p:grpSp>
        <p:cxnSp>
          <p:nvCxnSpPr>
            <p:cNvPr id="20" name="직선 연결선 19"/>
            <p:cNvCxnSpPr/>
            <p:nvPr userDrawn="1"/>
          </p:nvCxnSpPr>
          <p:spPr>
            <a:xfrm>
              <a:off x="3967192" y="6260332"/>
              <a:ext cx="0" cy="29559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직사각형 25"/>
          <p:cNvSpPr/>
          <p:nvPr/>
        </p:nvSpPr>
        <p:spPr>
          <a:xfrm>
            <a:off x="0" y="3933056"/>
            <a:ext cx="9906000" cy="198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21000">
                <a:schemeClr val="bg1">
                  <a:lumMod val="85000"/>
                </a:schemeClr>
              </a:gs>
              <a:gs pos="7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pic>
        <p:nvPicPr>
          <p:cNvPr id="30" name="그림 29" descr="넥스파(원본컬러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133" y="3023481"/>
            <a:ext cx="731388" cy="28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그림 8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직선 연결선 10"/>
          <p:cNvCxnSpPr/>
          <p:nvPr userDrawn="1"/>
        </p:nvCxnSpPr>
        <p:spPr>
          <a:xfrm>
            <a:off x="152400" y="66777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864" y="63819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배경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0"/>
            <a:ext cx="9906000" cy="581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422" y="77594"/>
            <a:ext cx="8915400" cy="418058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5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넥스파(원본컬러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 userDrawn="1"/>
        </p:nvGrpSpPr>
        <p:grpSpPr>
          <a:xfrm>
            <a:off x="6753200" y="5959601"/>
            <a:ext cx="2952328" cy="449955"/>
            <a:chOff x="6393161" y="6053421"/>
            <a:chExt cx="3319834" cy="505965"/>
          </a:xfrm>
        </p:grpSpPr>
        <p:pic>
          <p:nvPicPr>
            <p:cNvPr id="14" name="그림 13" descr="넥스파(원본컬러).pn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3161" y="6053421"/>
              <a:ext cx="1282360" cy="505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5"/>
            <p:cNvSpPr txBox="1"/>
            <p:nvPr userDrawn="1"/>
          </p:nvSpPr>
          <p:spPr bwMode="auto">
            <a:xfrm>
              <a:off x="7664921" y="6146254"/>
              <a:ext cx="2048074" cy="38100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800" b="1" dirty="0" smtClean="0">
                  <a:latin typeface="+mj-ea"/>
                  <a:ea typeface="+mj-ea"/>
                </a:rPr>
                <a:t>㈜</a:t>
              </a:r>
              <a:r>
                <a:rPr lang="ko-KR" altLang="en-US" sz="1800" b="1" dirty="0" err="1" smtClean="0">
                  <a:latin typeface="+mj-ea"/>
                  <a:ea typeface="+mj-ea"/>
                </a:rPr>
                <a:t>넥스파시스템</a:t>
              </a:r>
              <a:endParaRPr lang="ko-KR" altLang="en-US" sz="1800" b="1" dirty="0">
                <a:latin typeface="+mj-ea"/>
                <a:ea typeface="+mj-ea"/>
              </a:endParaRPr>
            </a:p>
          </p:txBody>
        </p:sp>
      </p:grpSp>
      <p:pic>
        <p:nvPicPr>
          <p:cNvPr id="3075" name="Picture 3" descr="C:\Users\Administrator\Desktop\789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16" y="188640"/>
            <a:ext cx="1224136" cy="160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12" y="3068960"/>
            <a:ext cx="5529064" cy="27645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9074502" y="6625927"/>
            <a:ext cx="828000" cy="177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DE4C2E4-8E51-4C26-8B29-74666F6B5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" name="직선 연결선 2"/>
          <p:cNvCxnSpPr/>
          <p:nvPr userDrawn="1"/>
        </p:nvCxnSpPr>
        <p:spPr>
          <a:xfrm>
            <a:off x="0" y="6525344"/>
            <a:ext cx="9905999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 descr="넥스파(원본컬러)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229593"/>
            <a:ext cx="648070" cy="25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직사각형 126"/>
          <p:cNvSpPr/>
          <p:nvPr/>
        </p:nvSpPr>
        <p:spPr>
          <a:xfrm>
            <a:off x="6681192" y="5844015"/>
            <a:ext cx="3096344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79279" y="908720"/>
            <a:ext cx="5472608" cy="55446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9454" y="44624"/>
            <a:ext cx="8915400" cy="418058"/>
          </a:xfrm>
        </p:spPr>
        <p:txBody>
          <a:bodyPr/>
          <a:lstStyle/>
          <a:p>
            <a:r>
              <a:rPr lang="ko-KR" altLang="en-US" b="1" dirty="0" smtClean="0">
                <a:latin typeface="+mn-ea"/>
                <a:ea typeface="+mn-ea"/>
              </a:rPr>
              <a:t> </a:t>
            </a:r>
            <a:r>
              <a:rPr lang="ko-KR" altLang="en-US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구성도</a:t>
            </a:r>
            <a:endParaRPr lang="ko-KR" altLang="en-US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490848" y="1190970"/>
            <a:ext cx="3742245" cy="2376264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/>
          </a:p>
        </p:txBody>
      </p:sp>
      <p:sp>
        <p:nvSpPr>
          <p:cNvPr id="95" name="직사각형 94"/>
          <p:cNvSpPr/>
          <p:nvPr/>
        </p:nvSpPr>
        <p:spPr>
          <a:xfrm>
            <a:off x="4299667" y="1190971"/>
            <a:ext cx="1453579" cy="2376263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96" name="직사각형 95"/>
          <p:cNvSpPr/>
          <p:nvPr/>
        </p:nvSpPr>
        <p:spPr>
          <a:xfrm>
            <a:off x="4342018" y="1574948"/>
            <a:ext cx="1217644" cy="207374"/>
          </a:xfrm>
          <a:prstGeom prst="rect">
            <a:avLst/>
          </a:prstGeom>
          <a:solidFill>
            <a:srgbClr val="006175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주차관리</a:t>
            </a:r>
            <a:r>
              <a:rPr lang="ko-KR" altLang="en-US" sz="1100" b="1" dirty="0"/>
              <a:t>실</a:t>
            </a:r>
          </a:p>
        </p:txBody>
      </p:sp>
      <p:sp>
        <p:nvSpPr>
          <p:cNvPr id="99" name="직사각형 98"/>
          <p:cNvSpPr/>
          <p:nvPr/>
        </p:nvSpPr>
        <p:spPr>
          <a:xfrm>
            <a:off x="490848" y="3685176"/>
            <a:ext cx="5262397" cy="2664295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100" name="직사각형 99"/>
          <p:cNvSpPr/>
          <p:nvPr/>
        </p:nvSpPr>
        <p:spPr>
          <a:xfrm>
            <a:off x="560512" y="3786308"/>
            <a:ext cx="4999150" cy="208072"/>
          </a:xfrm>
          <a:prstGeom prst="rect">
            <a:avLst/>
          </a:prstGeom>
          <a:solidFill>
            <a:srgbClr val="FF4B4B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지하 </a:t>
            </a:r>
            <a:r>
              <a:rPr lang="en-US" altLang="ko-KR" sz="1200" b="1" dirty="0" smtClean="0"/>
              <a:t>2</a:t>
            </a:r>
            <a:r>
              <a:rPr lang="ko-KR" altLang="en-US" sz="1200" b="1" dirty="0" smtClean="0"/>
              <a:t>층</a:t>
            </a:r>
            <a:endParaRPr lang="ko-KR" altLang="en-US" sz="1200" b="1" dirty="0"/>
          </a:p>
        </p:txBody>
      </p:sp>
      <p:sp>
        <p:nvSpPr>
          <p:cNvPr id="102" name="직사각형 101"/>
          <p:cNvSpPr/>
          <p:nvPr/>
        </p:nvSpPr>
        <p:spPr>
          <a:xfrm>
            <a:off x="629309" y="1574948"/>
            <a:ext cx="1440646" cy="207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900" b="1" dirty="0"/>
              <a:t>입구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2174017" y="1574948"/>
            <a:ext cx="2029747" cy="207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900" b="1" dirty="0" smtClean="0"/>
              <a:t>출구</a:t>
            </a:r>
            <a:endParaRPr lang="ko-KR" altLang="en-US" sz="900" b="1" dirty="0"/>
          </a:p>
        </p:txBody>
      </p:sp>
      <p:sp>
        <p:nvSpPr>
          <p:cNvPr id="106" name="직사각형 105"/>
          <p:cNvSpPr/>
          <p:nvPr/>
        </p:nvSpPr>
        <p:spPr>
          <a:xfrm>
            <a:off x="5961112" y="936906"/>
            <a:ext cx="3723768" cy="257425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/>
          </a:p>
        </p:txBody>
      </p:sp>
      <p:sp>
        <p:nvSpPr>
          <p:cNvPr id="108" name="직사각형 107"/>
          <p:cNvSpPr/>
          <p:nvPr/>
        </p:nvSpPr>
        <p:spPr>
          <a:xfrm>
            <a:off x="6177137" y="1574948"/>
            <a:ext cx="1246296" cy="207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900" b="1" dirty="0"/>
              <a:t>입구</a:t>
            </a:r>
          </a:p>
        </p:txBody>
      </p:sp>
      <p:sp>
        <p:nvSpPr>
          <p:cNvPr id="109" name="직사각형 108"/>
          <p:cNvSpPr/>
          <p:nvPr/>
        </p:nvSpPr>
        <p:spPr>
          <a:xfrm>
            <a:off x="7497690" y="1574948"/>
            <a:ext cx="2154537" cy="207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900" b="1" dirty="0" smtClean="0"/>
              <a:t>출구</a:t>
            </a:r>
            <a:endParaRPr lang="ko-KR" altLang="en-US" sz="900" b="1" dirty="0"/>
          </a:p>
        </p:txBody>
      </p:sp>
      <p:pic>
        <p:nvPicPr>
          <p:cNvPr id="1027" name="Picture 3" descr="C:\Users\Administrator\Desktop\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317" y="2354024"/>
            <a:ext cx="611511" cy="57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직사각형 116"/>
          <p:cNvSpPr/>
          <p:nvPr/>
        </p:nvSpPr>
        <p:spPr>
          <a:xfrm>
            <a:off x="629309" y="1878875"/>
            <a:ext cx="1440646" cy="1604097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직사각형 117"/>
          <p:cNvSpPr/>
          <p:nvPr/>
        </p:nvSpPr>
        <p:spPr>
          <a:xfrm>
            <a:off x="2144688" y="1878876"/>
            <a:ext cx="2059076" cy="161753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직사각형 119"/>
          <p:cNvSpPr/>
          <p:nvPr/>
        </p:nvSpPr>
        <p:spPr>
          <a:xfrm>
            <a:off x="6177137" y="1885214"/>
            <a:ext cx="1249477" cy="1554979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직사각형 120"/>
          <p:cNvSpPr/>
          <p:nvPr/>
        </p:nvSpPr>
        <p:spPr>
          <a:xfrm>
            <a:off x="7526729" y="1878876"/>
            <a:ext cx="2154537" cy="1578185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2" name="Picture 2" descr="D:\넥스파 업무\넥스파_이미지\장비\단방향LPR(고급형)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09" y="2063562"/>
            <a:ext cx="243626" cy="50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Picture 2" descr="C:\Documents and Settings\user\바탕 화면\개개비\차단기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60" y="2033548"/>
            <a:ext cx="502877" cy="50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_x175049592" descr="EMB0000036824c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7" t="4820" r="31076"/>
          <a:stretch>
            <a:fillRect/>
          </a:stretch>
        </p:blipFill>
        <p:spPr bwMode="auto">
          <a:xfrm>
            <a:off x="1565244" y="1965579"/>
            <a:ext cx="271271" cy="61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2" descr="C:\Documents and Settings\user\바탕 화면\개개비\차단기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039" y="2040012"/>
            <a:ext cx="499436" cy="49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_x175049592" descr="EMB0000036824cf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7" t="4820" r="31076"/>
          <a:stretch>
            <a:fillRect/>
          </a:stretch>
        </p:blipFill>
        <p:spPr bwMode="auto">
          <a:xfrm>
            <a:off x="3809204" y="2040384"/>
            <a:ext cx="293228" cy="52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2" descr="D:\넥스파 업무\넥스파_이미지\장비\단방향LPR(고급형)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79" y="2063562"/>
            <a:ext cx="230021" cy="47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137"/>
          <p:cNvSpPr txBox="1"/>
          <p:nvPr/>
        </p:nvSpPr>
        <p:spPr>
          <a:xfrm>
            <a:off x="2904443" y="2933462"/>
            <a:ext cx="1051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출구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무인정산기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 algn="ctr"/>
            <a:endParaRPr lang="en-US" altLang="ko-KR" sz="800" b="1" dirty="0">
              <a:solidFill>
                <a:srgbClr val="FF0000"/>
              </a:solidFill>
            </a:endParaRPr>
          </a:p>
          <a:p>
            <a:pPr algn="ctr"/>
            <a:r>
              <a:rPr lang="ko-KR" altLang="en-US" sz="8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현금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신용카드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)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pic>
        <p:nvPicPr>
          <p:cNvPr id="144" name="Picture 2" descr="C:\Documents and Settings\user\바탕 화면\개개비\차단기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561" y="2143724"/>
            <a:ext cx="499436" cy="49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" name="_x175049592" descr="EMB0000036824cf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7" t="4820" r="31076"/>
          <a:stretch>
            <a:fillRect/>
          </a:stretch>
        </p:blipFill>
        <p:spPr bwMode="auto">
          <a:xfrm>
            <a:off x="9291677" y="2130161"/>
            <a:ext cx="231301" cy="52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Picture 2" descr="D:\넥스파 업무\넥스파_이미지\장비\단방향LPR(고급형)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465" y="2154167"/>
            <a:ext cx="230021" cy="47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29" descr="C:\Documents and Settings\김대경\바탕 화면\9067c270c2_b_1.jp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20584" r="7834" b="17583"/>
          <a:stretch>
            <a:fillRect/>
          </a:stretch>
        </p:blipFill>
        <p:spPr bwMode="auto">
          <a:xfrm>
            <a:off x="4476932" y="2010355"/>
            <a:ext cx="902287" cy="63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TextBox 156"/>
          <p:cNvSpPr txBox="1"/>
          <p:nvPr/>
        </p:nvSpPr>
        <p:spPr>
          <a:xfrm>
            <a:off x="4476932" y="2776200"/>
            <a:ext cx="10827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 dirty="0"/>
              <a:t> </a:t>
            </a:r>
            <a:r>
              <a:rPr lang="ko-KR" altLang="en-US" sz="900" b="1" dirty="0" smtClean="0"/>
              <a:t>관리 </a:t>
            </a:r>
            <a:r>
              <a:rPr lang="en-US" altLang="ko-KR" sz="900" b="1" dirty="0" smtClean="0"/>
              <a:t>PC</a:t>
            </a:r>
            <a:endParaRPr lang="ko-KR" altLang="en-US" sz="900" b="1" dirty="0"/>
          </a:p>
        </p:txBody>
      </p:sp>
      <p:sp>
        <p:nvSpPr>
          <p:cNvPr id="176" name="TextBox 175"/>
          <p:cNvSpPr txBox="1"/>
          <p:nvPr/>
        </p:nvSpPr>
        <p:spPr>
          <a:xfrm>
            <a:off x="2915532" y="4260675"/>
            <a:ext cx="941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 smtClean="0"/>
              <a:t>사전 </a:t>
            </a:r>
            <a:r>
              <a:rPr lang="ko-KR" altLang="en-US" sz="800" b="1" dirty="0" err="1" smtClean="0"/>
              <a:t>무인정산기</a:t>
            </a:r>
            <a:endParaRPr lang="en-US" altLang="ko-KR" sz="800" b="1" dirty="0" smtClean="0"/>
          </a:p>
          <a:p>
            <a:pPr algn="ctr"/>
            <a:endParaRPr lang="en-US" altLang="ko-KR" sz="800" b="1" dirty="0" smtClean="0"/>
          </a:p>
          <a:p>
            <a:pPr algn="ctr"/>
            <a:r>
              <a:rPr lang="en-US" altLang="ko-KR" sz="800" b="1" dirty="0" smtClean="0"/>
              <a:t>(</a:t>
            </a:r>
            <a:r>
              <a:rPr lang="ko-KR" altLang="en-US" sz="800" b="1" dirty="0" smtClean="0"/>
              <a:t>카드전용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185" name="직사각형 184"/>
          <p:cNvSpPr/>
          <p:nvPr/>
        </p:nvSpPr>
        <p:spPr>
          <a:xfrm>
            <a:off x="4520952" y="2043162"/>
            <a:ext cx="560614" cy="3044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2401210" y="2811963"/>
            <a:ext cx="1655940" cy="658713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TextBox 68"/>
          <p:cNvSpPr txBox="1"/>
          <p:nvPr/>
        </p:nvSpPr>
        <p:spPr>
          <a:xfrm>
            <a:off x="8215915" y="2906895"/>
            <a:ext cx="1052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출구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무인정산기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 algn="ctr"/>
            <a:endParaRPr lang="en-US" altLang="ko-KR" sz="800" b="1" dirty="0">
              <a:solidFill>
                <a:srgbClr val="FF0000"/>
              </a:solidFill>
            </a:endParaRPr>
          </a:p>
          <a:p>
            <a:pPr algn="ctr"/>
            <a:r>
              <a:rPr lang="en-US" altLang="ko-KR" sz="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현금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신용카드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)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sp>
        <p:nvSpPr>
          <p:cNvPr id="71" name="모서리가 둥근 직사각형 70"/>
          <p:cNvSpPr/>
          <p:nvPr/>
        </p:nvSpPr>
        <p:spPr>
          <a:xfrm>
            <a:off x="7677188" y="2811963"/>
            <a:ext cx="1687431" cy="645098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835" y="1998297"/>
            <a:ext cx="352843" cy="48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모서리가 둥근 직사각형 73"/>
          <p:cNvSpPr/>
          <p:nvPr/>
        </p:nvSpPr>
        <p:spPr>
          <a:xfrm>
            <a:off x="3085597" y="2007632"/>
            <a:ext cx="657880" cy="649092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3025255" y="2447260"/>
            <a:ext cx="7614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부스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철거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)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213" y="2053535"/>
            <a:ext cx="352843" cy="48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모서리가 둥근 직사각형 77"/>
          <p:cNvSpPr/>
          <p:nvPr/>
        </p:nvSpPr>
        <p:spPr>
          <a:xfrm>
            <a:off x="8507125" y="2036553"/>
            <a:ext cx="683463" cy="685098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8481918" y="2498517"/>
            <a:ext cx="7614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부스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철거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)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560512" y="5104542"/>
            <a:ext cx="4999150" cy="214228"/>
          </a:xfrm>
          <a:prstGeom prst="rect">
            <a:avLst/>
          </a:prstGeom>
          <a:solidFill>
            <a:srgbClr val="FF4B4B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지하 </a:t>
            </a:r>
            <a:r>
              <a:rPr lang="en-US" altLang="ko-KR" sz="1200" b="1" dirty="0" smtClean="0"/>
              <a:t>3</a:t>
            </a:r>
            <a:r>
              <a:rPr lang="ko-KR" altLang="en-US" sz="1200" b="1" dirty="0" smtClean="0"/>
              <a:t>층</a:t>
            </a:r>
            <a:endParaRPr lang="ko-KR" altLang="en-US" sz="12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922417" y="5490942"/>
            <a:ext cx="941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 smtClean="0"/>
              <a:t>사전 </a:t>
            </a:r>
            <a:r>
              <a:rPr lang="ko-KR" altLang="en-US" sz="800" b="1" dirty="0" err="1" smtClean="0"/>
              <a:t>무인정산기</a:t>
            </a:r>
            <a:endParaRPr lang="en-US" altLang="ko-KR" sz="800" b="1" dirty="0" smtClean="0"/>
          </a:p>
          <a:p>
            <a:pPr algn="ctr"/>
            <a:endParaRPr lang="en-US" altLang="ko-KR" sz="800" b="1" dirty="0" smtClean="0"/>
          </a:p>
          <a:p>
            <a:pPr algn="ctr"/>
            <a:r>
              <a:rPr lang="en-US" altLang="ko-KR" sz="800" b="1" dirty="0" smtClean="0"/>
              <a:t>(</a:t>
            </a:r>
            <a:r>
              <a:rPr lang="ko-KR" altLang="en-US" sz="800" b="1" dirty="0" smtClean="0"/>
              <a:t>카드전용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89" name="모서리가 둥근 직사각형 88"/>
          <p:cNvSpPr/>
          <p:nvPr/>
        </p:nvSpPr>
        <p:spPr>
          <a:xfrm>
            <a:off x="2174017" y="5469149"/>
            <a:ext cx="1883133" cy="662103"/>
          </a:xfrm>
          <a:prstGeom prst="roundRect">
            <a:avLst>
              <a:gd name="adj" fmla="val 7775"/>
            </a:avLst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2744849" y="5952607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이전설치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서문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설치분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)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560512" y="1260460"/>
            <a:ext cx="4999150" cy="214228"/>
          </a:xfrm>
          <a:prstGeom prst="rect">
            <a:avLst/>
          </a:prstGeom>
          <a:solidFill>
            <a:srgbClr val="FF4B4B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지하 </a:t>
            </a:r>
            <a:r>
              <a:rPr lang="en-US" altLang="ko-KR" sz="1200" b="1" dirty="0" smtClean="0"/>
              <a:t>1</a:t>
            </a:r>
            <a:r>
              <a:rPr lang="ko-KR" altLang="en-US" sz="1200" b="1" dirty="0" smtClean="0"/>
              <a:t>층</a:t>
            </a:r>
            <a:endParaRPr lang="ko-KR" altLang="en-US" sz="1200" b="1" dirty="0"/>
          </a:p>
        </p:txBody>
      </p:sp>
      <p:sp>
        <p:nvSpPr>
          <p:cNvPr id="104" name="직사각형 103"/>
          <p:cNvSpPr/>
          <p:nvPr/>
        </p:nvSpPr>
        <p:spPr>
          <a:xfrm>
            <a:off x="389809" y="936906"/>
            <a:ext cx="5283271" cy="2057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밀레니엄</a:t>
            </a:r>
            <a:r>
              <a:rPr lang="ko-KR" altLang="en-US" sz="1200" b="1" dirty="0"/>
              <a:t>관</a:t>
            </a:r>
          </a:p>
        </p:txBody>
      </p:sp>
      <p:sp>
        <p:nvSpPr>
          <p:cNvPr id="105" name="직사각형 104"/>
          <p:cNvSpPr/>
          <p:nvPr/>
        </p:nvSpPr>
        <p:spPr>
          <a:xfrm>
            <a:off x="6075645" y="985217"/>
            <a:ext cx="3563855" cy="20575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/>
              <a:t>서</a:t>
            </a:r>
            <a:r>
              <a:rPr lang="ko-KR" altLang="en-US" sz="1200" b="1" dirty="0" smtClean="0"/>
              <a:t>문</a:t>
            </a:r>
            <a:endParaRPr lang="ko-KR" altLang="en-US" sz="1200" b="1" dirty="0"/>
          </a:p>
        </p:txBody>
      </p:sp>
      <p:sp>
        <p:nvSpPr>
          <p:cNvPr id="110" name="직사각형 109"/>
          <p:cNvSpPr/>
          <p:nvPr/>
        </p:nvSpPr>
        <p:spPr>
          <a:xfrm>
            <a:off x="6075646" y="1260460"/>
            <a:ext cx="3576582" cy="214228"/>
          </a:xfrm>
          <a:prstGeom prst="rect">
            <a:avLst/>
          </a:prstGeom>
          <a:solidFill>
            <a:srgbClr val="FF4B4B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지상 출입구</a:t>
            </a:r>
            <a:endParaRPr lang="ko-KR" altLang="en-US" sz="1200" b="1" dirty="0"/>
          </a:p>
        </p:txBody>
      </p:sp>
      <p:sp>
        <p:nvSpPr>
          <p:cNvPr id="119" name="제목 1"/>
          <p:cNvSpPr txBox="1">
            <a:spLocks/>
          </p:cNvSpPr>
          <p:nvPr/>
        </p:nvSpPr>
        <p:spPr>
          <a:xfrm>
            <a:off x="344488" y="601475"/>
            <a:ext cx="8715834" cy="235237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  <a:cs typeface="+mj-cs"/>
              </a:defRPr>
            </a:lvl1pPr>
          </a:lstStyle>
          <a:p>
            <a:r>
              <a:rPr lang="en-US" altLang="ko-KR" sz="1600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  <a:ea typeface="+mn-ea"/>
              </a:rPr>
              <a:t>.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</a:rPr>
              <a:t>시스템 구성</a:t>
            </a:r>
            <a:endParaRPr lang="ko-KR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5" name="아래쪽 화살표 24"/>
          <p:cNvSpPr/>
          <p:nvPr/>
        </p:nvSpPr>
        <p:spPr>
          <a:xfrm flipH="1">
            <a:off x="3301272" y="2666528"/>
            <a:ext cx="183295" cy="1210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아래쪽 화살표 122"/>
          <p:cNvSpPr/>
          <p:nvPr/>
        </p:nvSpPr>
        <p:spPr>
          <a:xfrm flipH="1">
            <a:off x="8757208" y="2725529"/>
            <a:ext cx="183295" cy="1210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3" name="Picture 2" descr="G:\넥스파 업무\넥스파_이미지\장비 이미지\출구무인정산기(카드전용) 002 copy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t="5995" r="19987"/>
          <a:stretch>
            <a:fillRect/>
          </a:stretch>
        </p:blipFill>
        <p:spPr bwMode="auto">
          <a:xfrm>
            <a:off x="2477901" y="2811963"/>
            <a:ext cx="426542" cy="64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2" descr="G:\넥스파 업무\넥스파_이미지\장비 이미지\출구무인정산기(카드전용) 002 copy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t="5995" r="19987"/>
          <a:stretch>
            <a:fillRect/>
          </a:stretch>
        </p:blipFill>
        <p:spPr bwMode="auto">
          <a:xfrm>
            <a:off x="7830290" y="2815178"/>
            <a:ext cx="426542" cy="64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2" descr="G:\넥스파 업무\넥스파_이미지\장비 이미지\출구무인정산기(카드전용) 002 copy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t="5995" r="19987"/>
          <a:stretch>
            <a:fillRect/>
          </a:stretch>
        </p:blipFill>
        <p:spPr bwMode="auto">
          <a:xfrm>
            <a:off x="2405259" y="4168958"/>
            <a:ext cx="426542" cy="64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2" descr="G:\넥스파 업무\넥스파_이미지\장비 이미지\출구무인정산기(카드전용) 002 copy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t="5995" r="19987"/>
          <a:stretch>
            <a:fillRect/>
          </a:stretch>
        </p:blipFill>
        <p:spPr bwMode="auto">
          <a:xfrm>
            <a:off x="2362889" y="5469150"/>
            <a:ext cx="426542" cy="64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직사각형 66"/>
          <p:cNvSpPr/>
          <p:nvPr/>
        </p:nvSpPr>
        <p:spPr>
          <a:xfrm>
            <a:off x="560512" y="4077072"/>
            <a:ext cx="4968552" cy="978024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/>
          <p:cNvSpPr/>
          <p:nvPr/>
        </p:nvSpPr>
        <p:spPr>
          <a:xfrm>
            <a:off x="540979" y="5400902"/>
            <a:ext cx="4968552" cy="79859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5943759" y="3685176"/>
            <a:ext cx="3741121" cy="2768160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017548" y="3747045"/>
            <a:ext cx="356385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공사 내역</a:t>
            </a:r>
            <a:endParaRPr lang="en-US" altLang="ko-KR" sz="1400" b="1" dirty="0" smtClean="0"/>
          </a:p>
          <a:p>
            <a:r>
              <a:rPr lang="ko-KR" altLang="en-US" dirty="0" smtClean="0"/>
              <a:t> </a:t>
            </a:r>
            <a:r>
              <a:rPr lang="en-US" altLang="ko-KR" sz="1100" dirty="0" smtClean="0"/>
              <a:t>1. </a:t>
            </a:r>
            <a:r>
              <a:rPr lang="ko-KR" altLang="en-US" sz="1100" dirty="0" err="1" smtClean="0"/>
              <a:t>무인정산기</a:t>
            </a:r>
            <a:r>
              <a:rPr lang="ko-KR" altLang="en-US" sz="1100" dirty="0" smtClean="0"/>
              <a:t> 설치</a:t>
            </a:r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</a:t>
            </a:r>
            <a:r>
              <a:rPr lang="en-US" altLang="ko-KR" sz="1100" dirty="0" smtClean="0">
                <a:latin typeface="굴림"/>
                <a:ea typeface="굴림"/>
              </a:rPr>
              <a:t>▪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밀레니엄관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서문 출입구</a:t>
            </a:r>
            <a:endParaRPr lang="en-US" altLang="ko-KR" sz="1100" dirty="0" smtClean="0"/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  2. </a:t>
            </a:r>
            <a:r>
              <a:rPr lang="ko-KR" altLang="en-US" sz="1100" dirty="0"/>
              <a:t>사전 </a:t>
            </a:r>
            <a:r>
              <a:rPr lang="ko-KR" altLang="en-US" sz="1100" dirty="0" err="1"/>
              <a:t>무인정산기</a:t>
            </a:r>
            <a:r>
              <a:rPr lang="ko-KR" altLang="en-US" sz="1100" dirty="0"/>
              <a:t> 이전설치</a:t>
            </a:r>
            <a:r>
              <a:rPr lang="en-US" altLang="ko-KR" sz="1100" dirty="0"/>
              <a:t> </a:t>
            </a:r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</a:t>
            </a:r>
            <a:r>
              <a:rPr lang="en-US" altLang="ko-KR" sz="1100" dirty="0" smtClean="0">
                <a:latin typeface="굴림"/>
                <a:ea typeface="굴림"/>
              </a:rPr>
              <a:t>▪</a:t>
            </a:r>
            <a:r>
              <a:rPr lang="en-US" altLang="ko-KR" sz="1100" dirty="0" smtClean="0"/>
              <a:t> </a:t>
            </a:r>
            <a:r>
              <a:rPr lang="ko-KR" altLang="en-US" sz="1100" dirty="0"/>
              <a:t>서문 → 지하</a:t>
            </a:r>
            <a:r>
              <a:rPr lang="en-US" altLang="ko-KR" sz="1100" dirty="0"/>
              <a:t>3</a:t>
            </a:r>
            <a:r>
              <a:rPr lang="ko-KR" altLang="en-US" sz="1100" dirty="0"/>
              <a:t>층 </a:t>
            </a:r>
            <a:r>
              <a:rPr lang="en-US" altLang="ko-KR" sz="1100" dirty="0"/>
              <a:t>E/V </a:t>
            </a:r>
            <a:r>
              <a:rPr lang="ko-KR" altLang="en-US" sz="1100" dirty="0"/>
              <a:t>앞</a:t>
            </a:r>
            <a:r>
              <a:rPr lang="en-US" altLang="ko-KR" sz="1100" dirty="0"/>
              <a:t> </a:t>
            </a:r>
            <a:endParaRPr lang="en-US" altLang="ko-KR" sz="1100" dirty="0" smtClean="0"/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  3. </a:t>
            </a:r>
            <a:r>
              <a:rPr lang="ko-KR" altLang="en-US" sz="1100" dirty="0" smtClean="0"/>
              <a:t>주차부스 철거 및 패드 커팅</a:t>
            </a:r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</a:t>
            </a:r>
            <a:r>
              <a:rPr lang="en-US" altLang="ko-KR" sz="1100" dirty="0" smtClean="0">
                <a:latin typeface="굴림"/>
                <a:ea typeface="굴림"/>
              </a:rPr>
              <a:t>▪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입∙</a:t>
            </a:r>
            <a:r>
              <a:rPr lang="ko-KR" altLang="en-US" sz="1100" dirty="0" err="1" smtClean="0"/>
              <a:t>출차</a:t>
            </a:r>
            <a:r>
              <a:rPr lang="ko-KR" altLang="en-US" sz="1100" dirty="0" smtClean="0"/>
              <a:t> 간격 확보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en-US" altLang="ko-KR" sz="1100" dirty="0" smtClean="0"/>
              <a:t>  4. </a:t>
            </a:r>
            <a:r>
              <a:rPr lang="ko-KR" altLang="en-US" sz="1100" dirty="0" smtClean="0"/>
              <a:t>기존장비 연동필수</a:t>
            </a:r>
            <a:endParaRPr lang="en-US" altLang="ko-KR" sz="1100" dirty="0" smtClean="0"/>
          </a:p>
          <a:p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</a:t>
            </a:r>
            <a:r>
              <a:rPr lang="en-US" altLang="ko-KR" sz="1100" dirty="0" smtClean="0">
                <a:latin typeface="맑은 고딕"/>
                <a:ea typeface="맑은 고딕"/>
              </a:rPr>
              <a:t>※ </a:t>
            </a:r>
            <a:r>
              <a:rPr lang="ko-KR" altLang="en-US" sz="1100" dirty="0" smtClean="0">
                <a:latin typeface="맑은 고딕"/>
                <a:ea typeface="맑은 고딕"/>
              </a:rPr>
              <a:t>문의사항</a:t>
            </a:r>
            <a:r>
              <a:rPr lang="en-US" altLang="ko-KR" sz="1100" dirty="0" smtClean="0">
                <a:latin typeface="맑은 고딕"/>
                <a:ea typeface="맑은 고딕"/>
              </a:rPr>
              <a:t>: </a:t>
            </a:r>
            <a:r>
              <a:rPr lang="ko-KR" altLang="en-US" sz="1100" dirty="0" err="1" smtClean="0">
                <a:latin typeface="맑은 고딕"/>
                <a:ea typeface="맑은 고딕"/>
              </a:rPr>
              <a:t>시설관리팀</a:t>
            </a:r>
            <a:r>
              <a:rPr lang="ko-KR" altLang="en-US" sz="1100" dirty="0" smtClean="0">
                <a:latin typeface="맑은 고딕"/>
                <a:ea typeface="맑은 고딕"/>
              </a:rPr>
              <a:t> 소윤상</a:t>
            </a:r>
            <a:r>
              <a:rPr lang="en-US" altLang="ko-KR" sz="1100" dirty="0" smtClean="0">
                <a:latin typeface="맑은 고딕"/>
                <a:ea typeface="맑은 고딕"/>
              </a:rPr>
              <a:t>(#0643), </a:t>
            </a:r>
            <a:r>
              <a:rPr lang="ko-KR" altLang="en-US" sz="1100" dirty="0" smtClean="0">
                <a:latin typeface="맑은 고딕"/>
                <a:ea typeface="맑은 고딕"/>
              </a:rPr>
              <a:t>현장방문</a:t>
            </a:r>
            <a:endParaRPr lang="en-US" altLang="ko-KR" sz="1100" dirty="0" smtClean="0">
              <a:latin typeface="맑은 고딕"/>
              <a:ea typeface="맑은 고딕"/>
            </a:endParaRPr>
          </a:p>
          <a:p>
            <a:r>
              <a:rPr lang="ko-KR" altLang="en-US" sz="1100" dirty="0" smtClean="0"/>
              <a:t> 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1945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6809656" y="5704819"/>
            <a:ext cx="309634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n-ea"/>
              </a:rPr>
              <a:t> </a:t>
            </a:r>
            <a:r>
              <a:rPr lang="ko-KR" altLang="en-US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구성도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8504" y="980728"/>
            <a:ext cx="9001000" cy="5256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914542" y="4717341"/>
            <a:ext cx="8286930" cy="10310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ko-KR" altLang="en-US" sz="1200" b="1" dirty="0" smtClean="0">
                <a:solidFill>
                  <a:schemeClr val="tx1"/>
                </a:solidFill>
              </a:rPr>
              <a:t> 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▣ 입</a:t>
            </a:r>
            <a:r>
              <a:rPr lang="en-US" altLang="ko-KR" sz="1100" b="1" dirty="0" smtClean="0">
                <a:solidFill>
                  <a:schemeClr val="tx1"/>
                </a:solidFill>
                <a:latin typeface="굴림체"/>
                <a:ea typeface="굴림체"/>
              </a:rPr>
              <a:t>·</a:t>
            </a:r>
            <a:r>
              <a:rPr lang="ko-KR" altLang="en-US" sz="1100" b="1" dirty="0" err="1" smtClean="0">
                <a:solidFill>
                  <a:schemeClr val="tx1"/>
                </a:solidFill>
                <a:latin typeface="굴림체"/>
                <a:ea typeface="굴림체"/>
              </a:rPr>
              <a:t>출차</a:t>
            </a:r>
            <a:r>
              <a:rPr lang="ko-KR" altLang="en-US" sz="1100" b="1" dirty="0" smtClean="0">
                <a:solidFill>
                  <a:schemeClr val="tx1"/>
                </a:solidFill>
                <a:latin typeface="굴림체"/>
                <a:ea typeface="굴림체"/>
              </a:rPr>
              <a:t> 간격 확보 </a:t>
            </a:r>
            <a:r>
              <a:rPr lang="en-US" altLang="ko-KR" sz="1100" b="1" dirty="0" smtClean="0">
                <a:solidFill>
                  <a:schemeClr val="tx1"/>
                </a:solidFill>
                <a:latin typeface="굴림체"/>
                <a:ea typeface="굴림체"/>
              </a:rPr>
              <a:t>(</a:t>
            </a:r>
            <a:r>
              <a:rPr lang="ko-KR" altLang="en-US" sz="1100" b="1" dirty="0" smtClean="0">
                <a:solidFill>
                  <a:schemeClr val="tx1"/>
                </a:solidFill>
                <a:latin typeface="굴림체"/>
                <a:ea typeface="굴림체"/>
              </a:rPr>
              <a:t>패드커팅 및 마감</a:t>
            </a:r>
            <a:r>
              <a:rPr lang="en-US" altLang="ko-KR" sz="1100" b="1" dirty="0" smtClean="0">
                <a:solidFill>
                  <a:schemeClr val="tx1"/>
                </a:solidFill>
                <a:latin typeface="굴림체"/>
                <a:ea typeface="굴림체"/>
              </a:rPr>
              <a:t>)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endParaRPr lang="en-US" altLang="ko-KR" sz="1100" b="1" dirty="0">
              <a:solidFill>
                <a:schemeClr val="tx1"/>
              </a:solidFill>
            </a:endParaRPr>
          </a:p>
          <a:p>
            <a:r>
              <a:rPr lang="en-US" altLang="ko-KR" sz="1100" dirty="0">
                <a:solidFill>
                  <a:schemeClr val="tx1"/>
                </a:solidFill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   </a:t>
            </a:r>
            <a:r>
              <a:rPr lang="ko-KR" altLang="en-US" sz="1100" dirty="0">
                <a:solidFill>
                  <a:schemeClr val="tx1"/>
                </a:solidFill>
              </a:rPr>
              <a:t>▶</a:t>
            </a:r>
            <a:r>
              <a:rPr lang="en-US" altLang="ko-KR" sz="1100" dirty="0">
                <a:solidFill>
                  <a:schemeClr val="tx1"/>
                </a:solidFill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</a:rPr>
              <a:t>기존 간격</a:t>
            </a:r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</a:rPr>
              <a:t>한쪽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r>
              <a:rPr lang="ko-KR" altLang="en-US" sz="1100" dirty="0" smtClean="0">
                <a:solidFill>
                  <a:schemeClr val="tx1"/>
                </a:solidFill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:  250 ~ 260</a:t>
            </a:r>
            <a:r>
              <a:rPr lang="en-US" altLang="ko-KR" sz="1100" dirty="0">
                <a:solidFill>
                  <a:schemeClr val="tx1"/>
                </a:solidFill>
              </a:rPr>
              <a:t>Cm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r>
              <a:rPr lang="en-US" altLang="ko-KR" sz="1100" dirty="0">
                <a:solidFill>
                  <a:schemeClr val="tx1"/>
                </a:solidFill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     </a:t>
            </a:r>
            <a:endParaRPr lang="en-US" altLang="ko-KR" sz="1100" dirty="0">
              <a:solidFill>
                <a:schemeClr val="tx1"/>
              </a:solidFill>
            </a:endParaRPr>
          </a:p>
          <a:p>
            <a:r>
              <a:rPr lang="ko-KR" altLang="en-US" sz="1100" dirty="0" smtClean="0">
                <a:solidFill>
                  <a:schemeClr val="tx1"/>
                </a:solidFill>
              </a:rPr>
              <a:t>    ▶</a:t>
            </a:r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</a:rPr>
              <a:t>변경 간격</a:t>
            </a:r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</a:rPr>
              <a:t>한쪽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r>
              <a:rPr lang="ko-KR" altLang="en-US" sz="1100" dirty="0" smtClean="0">
                <a:solidFill>
                  <a:schemeClr val="tx1"/>
                </a:solidFill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:  270 ~ 280Cm (20Cm </a:t>
            </a:r>
            <a:r>
              <a:rPr lang="ko-KR" altLang="en-US" sz="1100" dirty="0" smtClean="0">
                <a:solidFill>
                  <a:schemeClr val="tx1"/>
                </a:solidFill>
              </a:rPr>
              <a:t>증가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r>
              <a:rPr lang="ko-KR" altLang="en-US" sz="11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ko-KR" sz="1100" dirty="0" smtClean="0">
                <a:solidFill>
                  <a:schemeClr val="tx1"/>
                </a:solidFill>
              </a:rPr>
              <a:t>    </a:t>
            </a:r>
            <a:endParaRPr lang="en-US" altLang="ko-KR" sz="1100" dirty="0">
              <a:solidFill>
                <a:schemeClr val="tx1"/>
              </a:solidFill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344487" y="620688"/>
            <a:ext cx="8715743" cy="28803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  <a:cs typeface="+mj-cs"/>
              </a:defRPr>
            </a:lvl1pPr>
          </a:lstStyle>
          <a:p>
            <a:r>
              <a:rPr lang="en-US" altLang="ko-KR" sz="1600" b="1" dirty="0" smtClean="0">
                <a:solidFill>
                  <a:schemeClr val="tx1"/>
                </a:solidFill>
                <a:latin typeface="+mn-ea"/>
                <a:ea typeface="+mn-ea"/>
              </a:rPr>
              <a:t>2.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</a:rPr>
              <a:t>입∙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+mn-ea"/>
                <a:ea typeface="+mn-ea"/>
              </a:rPr>
              <a:t>출차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</a:rPr>
              <a:t> 간격 확보</a:t>
            </a:r>
            <a:endParaRPr lang="ko-KR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59" y="1052736"/>
            <a:ext cx="6126690" cy="34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원호 27"/>
          <p:cNvSpPr/>
          <p:nvPr/>
        </p:nvSpPr>
        <p:spPr>
          <a:xfrm rot="5761400">
            <a:off x="6186071" y="2807017"/>
            <a:ext cx="889292" cy="2035095"/>
          </a:xfrm>
          <a:prstGeom prst="arc">
            <a:avLst>
              <a:gd name="adj1" fmla="val 16127345"/>
              <a:gd name="adj2" fmla="val 5471531"/>
            </a:avLst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321152" y="4015502"/>
            <a:ext cx="1165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FFFF00"/>
                </a:solidFill>
              </a:rPr>
              <a:t>260Cm</a:t>
            </a:r>
            <a:endParaRPr lang="ko-KR" altLang="en-US" sz="1100" dirty="0">
              <a:solidFill>
                <a:srgbClr val="FFFF00"/>
              </a:solidFill>
            </a:endParaRPr>
          </a:p>
        </p:txBody>
      </p:sp>
      <p:pic>
        <p:nvPicPr>
          <p:cNvPr id="19" name="Picture 2" descr="G:\넥스파 업무\넥스파_이미지\장비 이미지\출구무인정산기(카드전용) 002 cop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t="5995" r="19987"/>
          <a:stretch>
            <a:fillRect/>
          </a:stretch>
        </p:blipFill>
        <p:spPr bwMode="auto">
          <a:xfrm rot="21277608">
            <a:off x="4766682" y="2021826"/>
            <a:ext cx="1062348" cy="1423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1998316" y="3250914"/>
            <a:ext cx="5690988" cy="880015"/>
            <a:chOff x="1998316" y="3250914"/>
            <a:chExt cx="5690988" cy="880015"/>
          </a:xfrm>
        </p:grpSpPr>
        <p:cxnSp>
          <p:nvCxnSpPr>
            <p:cNvPr id="18" name="직선 화살표 연결선 17"/>
            <p:cNvCxnSpPr/>
            <p:nvPr/>
          </p:nvCxnSpPr>
          <p:spPr>
            <a:xfrm>
              <a:off x="5241032" y="3690921"/>
              <a:ext cx="2448272" cy="208527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원호 25"/>
            <p:cNvSpPr/>
            <p:nvPr/>
          </p:nvSpPr>
          <p:spPr>
            <a:xfrm rot="16943010">
              <a:off x="5245540" y="3575097"/>
              <a:ext cx="374131" cy="369671"/>
            </a:xfrm>
            <a:prstGeom prst="arc">
              <a:avLst>
                <a:gd name="adj1" fmla="val 16156085"/>
                <a:gd name="adj2" fmla="val 3861226"/>
              </a:avLst>
            </a:prstGeom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61769" y="3412510"/>
              <a:ext cx="8343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srgbClr val="FFFF00"/>
                  </a:solidFill>
                </a:rPr>
                <a:t>20Cm </a:t>
              </a:r>
              <a:r>
                <a:rPr lang="ko-KR" altLang="en-US" sz="1000" dirty="0" smtClean="0">
                  <a:solidFill>
                    <a:srgbClr val="FFFF00"/>
                  </a:solidFill>
                </a:rPr>
                <a:t>증가</a:t>
              </a:r>
              <a:endParaRPr lang="ko-KR" altLang="en-US" sz="1000" dirty="0">
                <a:solidFill>
                  <a:srgbClr val="FFFF00"/>
                </a:solidFill>
              </a:endParaRP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>
              <a:off x="2004949" y="3690921"/>
              <a:ext cx="1782064" cy="198286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원호 34"/>
            <p:cNvSpPr/>
            <p:nvPr/>
          </p:nvSpPr>
          <p:spPr>
            <a:xfrm rot="5761400">
              <a:off x="2267380" y="2981850"/>
              <a:ext cx="880015" cy="1418143"/>
            </a:xfrm>
            <a:prstGeom prst="arc">
              <a:avLst>
                <a:gd name="adj1" fmla="val 16576986"/>
                <a:gd name="adj2" fmla="val 4991007"/>
              </a:avLst>
            </a:prstGeom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23306" y="3827742"/>
              <a:ext cx="768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 smtClean="0">
                  <a:solidFill>
                    <a:srgbClr val="FFFF00"/>
                  </a:solidFill>
                </a:rPr>
                <a:t>250Cm</a:t>
              </a:r>
              <a:endParaRPr lang="ko-KR" altLang="en-US" sz="1100" dirty="0">
                <a:solidFill>
                  <a:srgbClr val="FFFF00"/>
                </a:solidFill>
              </a:endParaRPr>
            </a:p>
          </p:txBody>
        </p:sp>
        <p:sp>
          <p:nvSpPr>
            <p:cNvPr id="37" name="원호 36"/>
            <p:cNvSpPr/>
            <p:nvPr/>
          </p:nvSpPr>
          <p:spPr>
            <a:xfrm rot="16943010">
              <a:off x="3369956" y="3717624"/>
              <a:ext cx="417997" cy="369790"/>
            </a:xfrm>
            <a:prstGeom prst="arc">
              <a:avLst>
                <a:gd name="adj1" fmla="val 16332799"/>
                <a:gd name="adj2" fmla="val 4381741"/>
              </a:avLst>
            </a:prstGeom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154944" y="3307448"/>
              <a:ext cx="8343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srgbClr val="FFFF00"/>
                  </a:solidFill>
                </a:rPr>
                <a:t>20Cm </a:t>
              </a:r>
              <a:r>
                <a:rPr lang="ko-KR" altLang="en-US" sz="1000" dirty="0" smtClean="0">
                  <a:solidFill>
                    <a:srgbClr val="FFFF00"/>
                  </a:solidFill>
                </a:rPr>
                <a:t>증가</a:t>
              </a:r>
              <a:endParaRPr lang="ko-KR" altLang="en-US" sz="10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520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7006</TotalTime>
  <Words>185</Words>
  <Application>Microsoft Office PowerPoint</Application>
  <PresentationFormat>A4 용지(210x297mm)</PresentationFormat>
  <Paragraphs>56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4" baseType="lpstr">
      <vt:lpstr>Office 테마</vt:lpstr>
      <vt:lpstr>1_Office 테마</vt:lpstr>
      <vt:lpstr> 구성도</vt:lpstr>
      <vt:lpstr> 구성도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user_1</dc:creator>
  <cp:lastModifiedBy>BCU</cp:lastModifiedBy>
  <cp:revision>289</cp:revision>
  <cp:lastPrinted>2016-03-29T07:30:17Z</cp:lastPrinted>
  <dcterms:created xsi:type="dcterms:W3CDTF">2014-12-15T02:08:20Z</dcterms:created>
  <dcterms:modified xsi:type="dcterms:W3CDTF">2016-03-29T07:30:23Z</dcterms:modified>
</cp:coreProperties>
</file>